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1866" r:id="rId2"/>
    <p:sldId id="1867" r:id="rId3"/>
    <p:sldId id="260" r:id="rId4"/>
    <p:sldId id="1872" r:id="rId5"/>
    <p:sldId id="259" r:id="rId6"/>
    <p:sldId id="1873" r:id="rId7"/>
    <p:sldId id="258" r:id="rId8"/>
    <p:sldId id="1869" r:id="rId9"/>
    <p:sldId id="261" r:id="rId10"/>
    <p:sldId id="263" r:id="rId11"/>
    <p:sldId id="1871" r:id="rId12"/>
    <p:sldId id="1870" r:id="rId13"/>
    <p:sldId id="264" r:id="rId14"/>
    <p:sldId id="265" r:id="rId15"/>
    <p:sldId id="266" r:id="rId16"/>
    <p:sldId id="279" r:id="rId17"/>
    <p:sldId id="281" r:id="rId18"/>
    <p:sldId id="285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05"/>
    <p:restoredTop sz="95958"/>
  </p:normalViewPr>
  <p:slideViewPr>
    <p:cSldViewPr snapToGrid="0" snapToObjects="1">
      <p:cViewPr varScale="1">
        <p:scale>
          <a:sx n="113" d="100"/>
          <a:sy n="113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AA576-6794-2143-98B8-47BE8A19C4FF}" type="datetimeFigureOut">
              <a:rPr lang="en-US" smtClean="0"/>
              <a:t>10/7/22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F599-E883-1944-B164-769F1E6ED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98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www.igbp.net</a:t>
            </a:r>
            <a:r>
              <a:rPr lang="en-US" dirty="0"/>
              <a:t>/news/features/features/havewereachedpeakco2.5.1b8ae20512db692f2a680003465.html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3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5444-0698-7840-9CAE-9FB981BCC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C7A20-558C-F949-80AF-5FFAABD66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6C581-4AA7-5A4F-AC9F-B30BBF1D8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553A-A80D-5C4A-939D-960E23FA3BAC}" type="datetimeFigureOut">
              <a:rPr lang="en-US" smtClean="0"/>
              <a:t>10/7/22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6C186-272F-0A4B-929C-7972CE89D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CDB25-BBED-4D45-BF3E-4589FAE5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18BB4-895F-5647-B429-B41F980EB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43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9AE0-C0A8-7F4F-8691-1D8753C2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E6A5D-30B2-B94E-B406-269505D0F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DE0A7-76C0-E945-AF0B-E46BAC90F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553A-A80D-5C4A-939D-960E23FA3BAC}" type="datetimeFigureOut">
              <a:rPr lang="en-US" smtClean="0"/>
              <a:t>10/7/22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FF346-6D55-3D40-BCF9-6D6960F53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1068D-A0A1-F347-9F82-CB61C2818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18BB4-895F-5647-B429-B41F980EB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02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D1F808-9418-244A-B52A-DE568F2BB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7ABBB-1FCF-8F4F-A053-D006242E3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F36E6-1EFD-4A40-9709-9F5D08430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553A-A80D-5C4A-939D-960E23FA3BAC}" type="datetimeFigureOut">
              <a:rPr lang="en-US" smtClean="0"/>
              <a:t>10/7/22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755A4-90C8-2443-99AF-08F7D6CF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2CE08-E3CB-5D43-8FDC-1ADE0753B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18BB4-895F-5647-B429-B41F980EB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5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493F6-D938-B048-B757-BA66C4B82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0073D-B1E5-4D4A-AA6B-93EE76E00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94985-6A89-3B40-A0F6-3437036CE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553A-A80D-5C4A-939D-960E23FA3BAC}" type="datetimeFigureOut">
              <a:rPr lang="en-US" smtClean="0"/>
              <a:t>10/7/22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DF9AC-912C-AF47-8ED5-AE40F7619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09D4C-40B5-724E-B678-47D9C871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18BB4-895F-5647-B429-B41F980EB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65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E491-60DF-9E4E-B15C-AAA892B3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98B57-DD08-7840-99DC-44F67AB37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7B2CD-0052-B842-90E1-49F74019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553A-A80D-5C4A-939D-960E23FA3BAC}" type="datetimeFigureOut">
              <a:rPr lang="en-US" smtClean="0"/>
              <a:t>10/7/22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D26A0-C29D-794B-BECF-6AF2F21C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4F680-A26F-2E46-8130-3589DC25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18BB4-895F-5647-B429-B41F980EB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12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03D4-1611-6447-82CF-A19BC54E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42C52-1A63-EE47-8149-9EDC557A8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5A8EF-DB85-224F-BB6F-D9C00D173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55E58-422C-7D45-8704-F1E1AA4DD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553A-A80D-5C4A-939D-960E23FA3BAC}" type="datetimeFigureOut">
              <a:rPr lang="en-US" smtClean="0"/>
              <a:t>10/7/22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59B88-BF9B-C046-ADAE-2F8CE7348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FCBB8-707E-3D4E-9AF6-4A434FF6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18BB4-895F-5647-B429-B41F980EB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9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8E24-3F67-A144-9C85-30CE13CA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74557-4133-0B41-A084-BF3F6E3E7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ED96B-1D4E-2641-9E60-463371CB6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BE7E6-77B4-C44C-A469-0A7A0A3CF0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CA06F5-ABFE-BC48-B2A3-039F6CC05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332F67-F40E-864E-9C6C-73D005C1D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553A-A80D-5C4A-939D-960E23FA3BAC}" type="datetimeFigureOut">
              <a:rPr lang="en-US" smtClean="0"/>
              <a:t>10/7/22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62F916-68AE-0E4A-91BE-CC6FA2535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AF877-E53B-EA4C-8B9C-43B76E286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18BB4-895F-5647-B429-B41F980EB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93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77FF-D5B7-B24E-B350-EB38A774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A928E-2787-D041-8A1F-F8FF57810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553A-A80D-5C4A-939D-960E23FA3BAC}" type="datetimeFigureOut">
              <a:rPr lang="en-US" smtClean="0"/>
              <a:t>10/7/22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A0036-9452-7245-9000-64DC1AE5E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672DA-1F19-2047-B80D-7ACB43323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18BB4-895F-5647-B429-B41F980EB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62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8C8DA-270E-FD42-A9A6-34219836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553A-A80D-5C4A-939D-960E23FA3BAC}" type="datetimeFigureOut">
              <a:rPr lang="en-US" smtClean="0"/>
              <a:t>10/7/22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C5CF24-0490-A141-90BE-1E09BE0C3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AB6CE-5462-C143-83E2-90ED1B85A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18BB4-895F-5647-B429-B41F980EB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27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10148-A287-3043-9BCD-08064B963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CA7A0-06B6-A944-BB12-151C8EEEB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B8300-B6BD-A34F-8042-0C7439B64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9C562-98BA-4848-AD04-A220847B6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553A-A80D-5C4A-939D-960E23FA3BAC}" type="datetimeFigureOut">
              <a:rPr lang="en-US" smtClean="0"/>
              <a:t>10/7/22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8935B-AE61-9A4E-9103-FF7FDCC1F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C5E18-5E18-C94D-95F9-A22861D1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18BB4-895F-5647-B429-B41F980EB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34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205E-6E5A-9944-B206-4AD8EF76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AF0417-1738-8A45-8D1C-45C1C9233B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250DE-9A8A-5E4E-90DA-B1E7F0457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4FB7B-8311-DC49-881D-C120F266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553A-A80D-5C4A-939D-960E23FA3BAC}" type="datetimeFigureOut">
              <a:rPr lang="en-US" smtClean="0"/>
              <a:t>10/7/22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2CDE3-AAD9-3440-AF93-5D648007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BC727-0ACA-0240-A5E7-48E95D8F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18BB4-895F-5647-B429-B41F980EB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2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30AF73-40D1-BC43-B713-A07F668F9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27FEF-877F-4D48-98C8-3707A1F18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EE442-147F-A746-9536-DC63F7711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7553A-A80D-5C4A-939D-960E23FA3BAC}" type="datetimeFigureOut">
              <a:rPr lang="en-US" smtClean="0"/>
              <a:t>10/7/22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3C28E-0116-8940-8ABE-CB89069F1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EF1DF-5628-9742-86E3-1EBADBDF9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18BB4-895F-5647-B429-B41F980EB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1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phet.colorado.edu/sims/cheerpj/greenhouse/latest/greenhouse.html?simulation=greenhous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103542" cy="52609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Our CO</a:t>
            </a:r>
            <a:r>
              <a:rPr lang="en-US" sz="3000" b="1" baseline="-25000" dirty="0">
                <a:latin typeface="+mn-lt"/>
              </a:rPr>
              <a:t>2</a:t>
            </a:r>
            <a:r>
              <a:rPr lang="en-US" sz="3000" b="1" dirty="0">
                <a:latin typeface="+mn-lt"/>
              </a:rPr>
              <a:t> legacy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2B3C44-B124-824D-9F35-09FAB9A75987}"/>
              </a:ext>
            </a:extLst>
          </p:cNvPr>
          <p:cNvSpPr/>
          <p:nvPr/>
        </p:nvSpPr>
        <p:spPr>
          <a:xfrm>
            <a:off x="284999" y="5628124"/>
            <a:ext cx="112340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20%</a:t>
            </a:r>
            <a:r>
              <a:rPr lang="en-US" sz="2200" dirty="0"/>
              <a:t> of what we emit </a:t>
            </a:r>
            <a:r>
              <a:rPr lang="en-US" sz="2200" b="1" dirty="0"/>
              <a:t>today</a:t>
            </a:r>
            <a:r>
              <a:rPr lang="en-US" sz="2200" dirty="0"/>
              <a:t> will still be in the air in year </a:t>
            </a:r>
            <a:r>
              <a:rPr lang="en-US" sz="2200" b="1" dirty="0"/>
              <a:t>3000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10% </a:t>
            </a:r>
            <a:r>
              <a:rPr lang="en-US" sz="2200" dirty="0"/>
              <a:t>of what we emit </a:t>
            </a:r>
            <a:r>
              <a:rPr lang="en-US" sz="2200" b="1" dirty="0"/>
              <a:t>today</a:t>
            </a:r>
            <a:r>
              <a:rPr lang="en-US" sz="2200" dirty="0"/>
              <a:t> will still be in the air in year </a:t>
            </a:r>
            <a:r>
              <a:rPr lang="en-US" sz="2200" b="1" dirty="0"/>
              <a:t>25,000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rest has to be removed by mountain-building (reactions with igneous rocks)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6683A04-1267-D048-91EE-728B4BEC965C}"/>
              </a:ext>
            </a:extLst>
          </p:cNvPr>
          <p:cNvGrpSpPr/>
          <p:nvPr/>
        </p:nvGrpSpPr>
        <p:grpSpPr>
          <a:xfrm>
            <a:off x="141536" y="121880"/>
            <a:ext cx="11908928" cy="5478622"/>
            <a:chOff x="141536" y="121880"/>
            <a:chExt cx="11908928" cy="547862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43345FE-2C00-F645-B1D8-E3B5139C1940}"/>
                </a:ext>
              </a:extLst>
            </p:cNvPr>
            <p:cNvGrpSpPr/>
            <p:nvPr/>
          </p:nvGrpSpPr>
          <p:grpSpPr>
            <a:xfrm>
              <a:off x="141536" y="121880"/>
              <a:ext cx="11908928" cy="5478622"/>
              <a:chOff x="141536" y="121880"/>
              <a:chExt cx="11908928" cy="547862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D94FA42-43C6-AA43-9C54-2202B421416A}"/>
                  </a:ext>
                </a:extLst>
              </p:cNvPr>
              <p:cNvGrpSpPr/>
              <p:nvPr/>
            </p:nvGrpSpPr>
            <p:grpSpPr>
              <a:xfrm>
                <a:off x="141536" y="121880"/>
                <a:ext cx="11908928" cy="5478622"/>
                <a:chOff x="141536" y="121880"/>
                <a:chExt cx="11908928" cy="54786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0D7714BF-BFCD-314D-91C4-40DD13E1A76F}"/>
                    </a:ext>
                  </a:extLst>
                </p:cNvPr>
                <p:cNvSpPr/>
                <p:nvPr/>
              </p:nvSpPr>
              <p:spPr>
                <a:xfrm>
                  <a:off x="5572540" y="121880"/>
                  <a:ext cx="482965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/>
                    <a:t>Cumulative emissions (e.g., 1500 </a:t>
                  </a:r>
                  <a:r>
                    <a:rPr lang="en-US" dirty="0" err="1"/>
                    <a:t>GtC</a:t>
                  </a:r>
                  <a:r>
                    <a:rPr lang="en-US" dirty="0"/>
                    <a:t> total)</a:t>
                  </a:r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07D46DD0-E019-F942-87EA-0836545E0F4D}"/>
                    </a:ext>
                  </a:extLst>
                </p:cNvPr>
                <p:cNvGrpSpPr/>
                <p:nvPr/>
              </p:nvGrpSpPr>
              <p:grpSpPr>
                <a:xfrm>
                  <a:off x="141536" y="192472"/>
                  <a:ext cx="11908928" cy="5408030"/>
                  <a:chOff x="141536" y="-48687"/>
                  <a:chExt cx="11908928" cy="540803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1C6E6B63-03F7-FC47-9051-47DA79FF6614}"/>
                      </a:ext>
                    </a:extLst>
                  </p:cNvPr>
                  <p:cNvGrpSpPr/>
                  <p:nvPr/>
                </p:nvGrpSpPr>
                <p:grpSpPr>
                  <a:xfrm>
                    <a:off x="141536" y="125297"/>
                    <a:ext cx="11908928" cy="5234046"/>
                    <a:chOff x="123587" y="-707204"/>
                    <a:chExt cx="11908928" cy="5234046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BE382633-4043-1545-B689-9793A20CAE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3587" y="233699"/>
                      <a:ext cx="10466660" cy="4293143"/>
                      <a:chOff x="55853" y="922326"/>
                      <a:chExt cx="10466660" cy="4293143"/>
                    </a:xfrm>
                  </p:grpSpPr>
                  <p:pic>
                    <p:nvPicPr>
                      <p:cNvPr id="2054" name="Picture 6" descr="Image result for cumulative gtc emissions to date">
                        <a:extLst>
                          <a:ext uri="{FF2B5EF4-FFF2-40B4-BE49-F238E27FC236}">
                            <a16:creationId xmlns:a16="http://schemas.microsoft.com/office/drawing/2014/main" id="{2E99BCCC-CC5D-E646-B593-4D1CA7DFA9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53" y="922326"/>
                        <a:ext cx="4496773" cy="22285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3">
                        <a:extLst>
                          <a:ext uri="{FF2B5EF4-FFF2-40B4-BE49-F238E27FC236}">
                            <a16:creationId xmlns:a16="http://schemas.microsoft.com/office/drawing/2014/main" id="{460B0DCA-8CD2-D14F-934F-89837F3521D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98992" y="1422146"/>
                        <a:ext cx="5723521" cy="3793323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2BDE6687-A37E-5A41-9172-41FD538511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63081" y="-212334"/>
                      <a:ext cx="5281142" cy="64633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dirty="0"/>
                        <a:t>40% of anthropogenic CO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 emitted in any given year is absorbed, within the year, by oceans and land</a:t>
                      </a:r>
                    </a:p>
                  </p:txBody>
                </p:sp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EB78E73B-5938-684C-A3EA-91F0A2C210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5351" y="1812917"/>
                      <a:ext cx="6027164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dirty="0"/>
                        <a:t>By year 3000, oceans will absorb another 40%. </a:t>
                      </a:r>
                    </a:p>
                  </p:txBody>
                </p: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D4554BD0-408B-BF47-A463-4E19AB1C20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2061" y="2440073"/>
                      <a:ext cx="2679320" cy="64633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dirty="0"/>
                        <a:t>By year 25,000, another 10% is absorbed</a:t>
                      </a:r>
                    </a:p>
                  </p:txBody>
                </p: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9E2B0861-1934-A24F-98B2-0EBADB7E2D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554591" y="-707204"/>
                      <a:ext cx="0" cy="1653149"/>
                    </a:xfrm>
                    <a:prstGeom prst="straightConnector1">
                      <a:avLst/>
                    </a:prstGeom>
                    <a:ln w="63500">
                      <a:solidFill>
                        <a:srgbClr val="00B050"/>
                      </a:solidFill>
                      <a:prstDash val="sysDot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52AE6A74-90BB-7E4A-9763-1C3397EB1F9C}"/>
                      </a:ext>
                    </a:extLst>
                  </p:cNvPr>
                  <p:cNvSpPr/>
                  <p:nvPr/>
                </p:nvSpPr>
                <p:spPr>
                  <a:xfrm>
                    <a:off x="5053935" y="-48687"/>
                    <a:ext cx="596638" cy="2923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300" b="1" dirty="0"/>
                      <a:t>100% </a:t>
                    </a:r>
                  </a:p>
                </p:txBody>
              </p:sp>
            </p:grp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6BBF09B-EF94-2549-A23E-C571209363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6863" y="1967643"/>
                <a:ext cx="0" cy="1736197"/>
              </a:xfrm>
              <a:prstGeom prst="straightConnector1">
                <a:avLst/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B41FA1B-48B4-FE4A-8AFF-55F9ADF1F806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74" y="3663393"/>
              <a:ext cx="0" cy="504545"/>
            </a:xfrm>
            <a:prstGeom prst="straightConnector1">
              <a:avLst/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rc 42">
            <a:extLst>
              <a:ext uri="{FF2B5EF4-FFF2-40B4-BE49-F238E27FC236}">
                <a16:creationId xmlns:a16="http://schemas.microsoft.com/office/drawing/2014/main" id="{327EB256-5E12-D047-87DB-0AADCD957331}"/>
              </a:ext>
            </a:extLst>
          </p:cNvPr>
          <p:cNvSpPr/>
          <p:nvPr/>
        </p:nvSpPr>
        <p:spPr>
          <a:xfrm>
            <a:off x="2661522" y="366456"/>
            <a:ext cx="4573288" cy="2899297"/>
          </a:xfrm>
          <a:prstGeom prst="arc">
            <a:avLst>
              <a:gd name="adj1" fmla="val 10531131"/>
              <a:gd name="adj2" fmla="val 16442611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41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77D57-3A78-A54F-BAE7-8DF853AA552B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5c – Adaptive flows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36C308-F79B-0DFC-129C-203AB3A5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78" y="640431"/>
            <a:ext cx="10566400" cy="604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6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77D57-3A78-A54F-BAE7-8DF853AA552B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5c – Adaptive flows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D9EAF9-6F69-0218-D2FE-C9320ABAC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910" y="1808338"/>
            <a:ext cx="6613878" cy="47722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06FB2E-7034-CEBF-5912-8D959DE33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57" y="677333"/>
            <a:ext cx="8496865" cy="131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99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77D57-3A78-A54F-BAE7-8DF853AA552B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5 – Adaptive flows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94491D-1215-6C41-8822-A4D7B0D8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295400"/>
            <a:ext cx="1061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54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77D57-3A78-A54F-BAE7-8DF853AA552B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5 – Adaptive flows and scheduled flows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F0FAA-A5A4-3A42-B826-078E54C51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87" y="626937"/>
            <a:ext cx="8960005" cy="24343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E9BBC3-37AB-2B4B-A85B-E8DA3BDDE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770" y="2971278"/>
            <a:ext cx="4987007" cy="38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84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77D57-3A78-A54F-BAE7-8DF853AA552B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5 – Adaptive flows and scheduled flows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96FED-1994-2049-84B8-2F0202C48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790700"/>
            <a:ext cx="99187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82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77D57-3A78-A54F-BAE7-8DF853AA552B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Weeks 3-4 – </a:t>
            </a:r>
            <a:r>
              <a:rPr lang="en-US" sz="2400" b="1" dirty="0" err="1"/>
              <a:t>EzGCM</a:t>
            </a:r>
            <a:endParaRPr lang="en-US" sz="2400" b="1" dirty="0"/>
          </a:p>
        </p:txBody>
      </p:sp>
      <p:pic>
        <p:nvPicPr>
          <p:cNvPr id="4" name="Picture 2" descr="global map of ocean heat content in 2017 compared to the long-term average">
            <a:extLst>
              <a:ext uri="{FF2B5EF4-FFF2-40B4-BE49-F238E27FC236}">
                <a16:creationId xmlns:a16="http://schemas.microsoft.com/office/drawing/2014/main" id="{FEB8A25C-F964-1E4A-85D9-EECB66C4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42" y="1431161"/>
            <a:ext cx="6539916" cy="367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B2B10-DE8E-7249-8113-DDFB7A26C458}"/>
              </a:ext>
            </a:extLst>
          </p:cNvPr>
          <p:cNvSpPr txBox="1"/>
          <p:nvPr/>
        </p:nvSpPr>
        <p:spPr>
          <a:xfrm>
            <a:off x="7214839" y="1320309"/>
            <a:ext cx="48411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Learning goals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”climate variables” 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sense of the uneven-ness of the impacts of climate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Differences between ICCP’s Representative Concentration Pathways (RCPs)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anomaly maps are</a:t>
            </a:r>
          </a:p>
        </p:txBody>
      </p:sp>
    </p:spTree>
    <p:extLst>
      <p:ext uri="{BB962C8B-B14F-4D97-AF65-F5344CB8AC3E}">
        <p14:creationId xmlns:p14="http://schemas.microsoft.com/office/powerpoint/2010/main" val="3828849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-15354" y="0"/>
            <a:ext cx="46663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2 – Radiative balance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2F42A3-D120-714D-85FA-0556BDECC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5" y="2664284"/>
            <a:ext cx="4876800" cy="16141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2E1EC6-7041-A745-978B-540966965A36}"/>
              </a:ext>
            </a:extLst>
          </p:cNvPr>
          <p:cNvSpPr txBox="1"/>
          <p:nvPr/>
        </p:nvSpPr>
        <p:spPr>
          <a:xfrm>
            <a:off x="0" y="863883"/>
            <a:ext cx="6234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ASR &gt; OLR, Earth will heat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ASR &lt; OLR, Earth will cool down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96E8A50F-B711-0744-93B3-3959BF6FB557}"/>
              </a:ext>
            </a:extLst>
          </p:cNvPr>
          <p:cNvSpPr/>
          <p:nvPr/>
        </p:nvSpPr>
        <p:spPr>
          <a:xfrm>
            <a:off x="2158564" y="1756482"/>
            <a:ext cx="754743" cy="1030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FB6860-C1E7-FB4F-82B9-9B90C430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428" y="335524"/>
            <a:ext cx="4569365" cy="3224627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F2071F0-BE50-7648-AA0E-87E45D196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428" y="3702179"/>
            <a:ext cx="4794504" cy="2820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6FB883-0F1D-E044-A7BF-69981B5186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31" y="4560849"/>
            <a:ext cx="3480490" cy="2230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B2032C-08B1-8B4D-B028-504E1B680F63}"/>
              </a:ext>
            </a:extLst>
          </p:cNvPr>
          <p:cNvSpPr txBox="1"/>
          <p:nvPr/>
        </p:nvSpPr>
        <p:spPr>
          <a:xfrm>
            <a:off x="3646449" y="5112327"/>
            <a:ext cx="258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Homeostasis</a:t>
            </a:r>
          </a:p>
        </p:txBody>
      </p:sp>
    </p:spTree>
    <p:extLst>
      <p:ext uri="{BB962C8B-B14F-4D97-AF65-F5344CB8AC3E}">
        <p14:creationId xmlns:p14="http://schemas.microsoft.com/office/powerpoint/2010/main" val="1687001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6493DC5-9770-0E42-AEB1-FB68A3EDAC50}"/>
              </a:ext>
            </a:extLst>
          </p:cNvPr>
          <p:cNvGrpSpPr/>
          <p:nvPr/>
        </p:nvGrpSpPr>
        <p:grpSpPr>
          <a:xfrm>
            <a:off x="873871" y="1077418"/>
            <a:ext cx="10090158" cy="1206191"/>
            <a:chOff x="224807" y="5461309"/>
            <a:chExt cx="10090158" cy="12061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015405A-2FE3-4D41-8C31-92D1BFCDB1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933"/>
            <a:stretch/>
          </p:blipFill>
          <p:spPr>
            <a:xfrm>
              <a:off x="224807" y="5542156"/>
              <a:ext cx="7730872" cy="1125344"/>
            </a:xfrm>
            <a:prstGeom prst="rect">
              <a:avLst/>
            </a:prstGeom>
          </p:spPr>
        </p:pic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854E7CEE-29F5-E74A-B223-D1F192C9C2CD}"/>
                </a:ext>
              </a:extLst>
            </p:cNvPr>
            <p:cNvSpPr/>
            <p:nvPr/>
          </p:nvSpPr>
          <p:spPr>
            <a:xfrm>
              <a:off x="7861948" y="5461309"/>
              <a:ext cx="222685" cy="1125344"/>
            </a:xfrm>
            <a:prstGeom prst="rightBrac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CF0C4E-3153-B840-8875-5721BED6D26F}"/>
                </a:ext>
              </a:extLst>
            </p:cNvPr>
            <p:cNvSpPr txBox="1"/>
            <p:nvPr/>
          </p:nvSpPr>
          <p:spPr>
            <a:xfrm>
              <a:off x="8308638" y="5726235"/>
              <a:ext cx="2006327" cy="83099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Week 2a</a:t>
              </a:r>
            </a:p>
            <a:p>
              <a:r>
                <a:rPr lang="en-US" sz="2400" dirty="0" err="1"/>
                <a:t>IfAndWhile</a:t>
              </a:r>
              <a:endParaRPr lang="en-US" sz="24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2CABF18-2017-D140-87C6-AF8C5436073A}"/>
              </a:ext>
            </a:extLst>
          </p:cNvPr>
          <p:cNvGrpSpPr/>
          <p:nvPr/>
        </p:nvGrpSpPr>
        <p:grpSpPr>
          <a:xfrm>
            <a:off x="873871" y="3269213"/>
            <a:ext cx="9378504" cy="2956282"/>
            <a:chOff x="224807" y="3077737"/>
            <a:chExt cx="9378504" cy="295628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CCA3567-2C84-4B41-AF96-5AA8040D32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752"/>
            <a:stretch/>
          </p:blipFill>
          <p:spPr>
            <a:xfrm>
              <a:off x="224807" y="3077737"/>
              <a:ext cx="9378504" cy="212528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D4697E-1D14-6743-BA71-17C2586A369A}"/>
                </a:ext>
              </a:extLst>
            </p:cNvPr>
            <p:cNvSpPr txBox="1"/>
            <p:nvPr/>
          </p:nvSpPr>
          <p:spPr>
            <a:xfrm>
              <a:off x="4203533" y="5203022"/>
              <a:ext cx="5047759" cy="83099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Week 2b</a:t>
              </a:r>
            </a:p>
            <a:p>
              <a:r>
                <a:rPr lang="en-US" sz="2400" dirty="0" err="1"/>
                <a:t>SimpleRadiativeBalance</a:t>
              </a:r>
              <a:endParaRPr lang="en-US" sz="24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BB84A4B-2C9A-8F84-A104-D251BEBE3BEB}"/>
              </a:ext>
            </a:extLst>
          </p:cNvPr>
          <p:cNvSpPr txBox="1"/>
          <p:nvPr/>
        </p:nvSpPr>
        <p:spPr>
          <a:xfrm>
            <a:off x="-15354" y="0"/>
            <a:ext cx="46663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2 – Radiative balance </a:t>
            </a:r>
          </a:p>
        </p:txBody>
      </p:sp>
    </p:spTree>
    <p:extLst>
      <p:ext uri="{BB962C8B-B14F-4D97-AF65-F5344CB8AC3E}">
        <p14:creationId xmlns:p14="http://schemas.microsoft.com/office/powerpoint/2010/main" val="3527684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ography--Atmosphere: Lecture one">
            <a:extLst>
              <a:ext uri="{FF2B5EF4-FFF2-40B4-BE49-F238E27FC236}">
                <a16:creationId xmlns:a16="http://schemas.microsoft.com/office/drawing/2014/main" id="{B43E8D2E-BFAB-944C-857A-1C5F6D48F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61" y="1412111"/>
            <a:ext cx="6171015" cy="347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9EF5F-A4B8-484E-93B2-2A01035B0934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 – From weather to climate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242D8-AD23-3947-B0A2-C8E02E9D3415}"/>
              </a:ext>
            </a:extLst>
          </p:cNvPr>
          <p:cNvSpPr/>
          <p:nvPr/>
        </p:nvSpPr>
        <p:spPr>
          <a:xfrm>
            <a:off x="7160268" y="5076557"/>
            <a:ext cx="3352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revision.co.zw</a:t>
            </a:r>
            <a:r>
              <a:rPr lang="en-US" dirty="0"/>
              <a:t>/cyclones/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45D35F-B3C4-1646-B158-D118825F3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5" y="635509"/>
            <a:ext cx="5073333" cy="51144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9FC3D9-A778-344F-857B-5B931941EF95}"/>
              </a:ext>
            </a:extLst>
          </p:cNvPr>
          <p:cNvSpPr/>
          <p:nvPr/>
        </p:nvSpPr>
        <p:spPr>
          <a:xfrm>
            <a:off x="1476941" y="5853159"/>
            <a:ext cx="3352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earth.nullschool.net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44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-15354" y="-11289"/>
            <a:ext cx="85344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 – From weather to climate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F385ABD3-6ECD-2B4A-9318-83BDB9FCFBC5}"/>
              </a:ext>
            </a:extLst>
          </p:cNvPr>
          <p:cNvSpPr/>
          <p:nvPr/>
        </p:nvSpPr>
        <p:spPr>
          <a:xfrm>
            <a:off x="9980179" y="4220371"/>
            <a:ext cx="221793" cy="1601804"/>
          </a:xfrm>
          <a:prstGeom prst="righ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13FC11-A6C2-9949-8FEE-EFAE041D09D4}"/>
              </a:ext>
            </a:extLst>
          </p:cNvPr>
          <p:cNvSpPr txBox="1"/>
          <p:nvPr/>
        </p:nvSpPr>
        <p:spPr>
          <a:xfrm>
            <a:off x="9980179" y="1913068"/>
            <a:ext cx="2006327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Week 1a</a:t>
            </a:r>
          </a:p>
          <a:p>
            <a:r>
              <a:rPr lang="en-US" sz="2400" dirty="0"/>
              <a:t>Arrays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83EABF-F002-2B1B-83F0-FA7DB7447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3"/>
          <a:stretch/>
        </p:blipFill>
        <p:spPr>
          <a:xfrm>
            <a:off x="383821" y="985910"/>
            <a:ext cx="8873067" cy="2484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081255-5532-7380-0D88-D4E3386B1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21" y="3908601"/>
            <a:ext cx="10518718" cy="21986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CD7C62-E705-264C-9F58-DE1E15B30594}"/>
              </a:ext>
            </a:extLst>
          </p:cNvPr>
          <p:cNvSpPr txBox="1"/>
          <p:nvPr/>
        </p:nvSpPr>
        <p:spPr>
          <a:xfrm>
            <a:off x="8161688" y="5406676"/>
            <a:ext cx="2740851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Week 1b</a:t>
            </a:r>
          </a:p>
          <a:p>
            <a:r>
              <a:rPr lang="en-US" sz="2400" dirty="0"/>
              <a:t>Synoptic Systems</a:t>
            </a:r>
          </a:p>
        </p:txBody>
      </p:sp>
    </p:spTree>
    <p:extLst>
      <p:ext uri="{BB962C8B-B14F-4D97-AF65-F5344CB8AC3E}">
        <p14:creationId xmlns:p14="http://schemas.microsoft.com/office/powerpoint/2010/main" val="707860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86B42A-1192-EE19-78E3-92C2F18B1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63" y="2240617"/>
            <a:ext cx="10112915" cy="282809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AECA8AB-4835-CB03-AC60-9D22AFAA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103542" cy="52609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Our CO</a:t>
            </a:r>
            <a:r>
              <a:rPr lang="en-US" sz="3000" b="1" baseline="-25000" dirty="0">
                <a:latin typeface="+mn-lt"/>
              </a:rPr>
              <a:t>2</a:t>
            </a:r>
            <a:r>
              <a:rPr lang="en-US" sz="3000" b="1" dirty="0">
                <a:latin typeface="+mn-lt"/>
              </a:rPr>
              <a:t> legacy</a:t>
            </a:r>
          </a:p>
        </p:txBody>
      </p:sp>
    </p:spTree>
    <p:extLst>
      <p:ext uri="{BB962C8B-B14F-4D97-AF65-F5344CB8AC3E}">
        <p14:creationId xmlns:p14="http://schemas.microsoft.com/office/powerpoint/2010/main" val="301914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77D57-3A78-A54F-BAE7-8DF853AA552B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6a – For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B1FB1-2985-E19F-B2CC-D9BFA2946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0" y="878650"/>
            <a:ext cx="8262339" cy="3825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EE49C3-D222-4A50-C7A1-408A82C55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628" y="3154537"/>
            <a:ext cx="4600928" cy="339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87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77D57-3A78-A54F-BAE7-8DF853AA552B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6b – Euler’s Method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CF1498-AEA3-4D42-B91E-0E30C2D3CCED}"/>
              </a:ext>
            </a:extLst>
          </p:cNvPr>
          <p:cNvGrpSpPr/>
          <p:nvPr/>
        </p:nvGrpSpPr>
        <p:grpSpPr>
          <a:xfrm>
            <a:off x="8986319" y="1339357"/>
            <a:ext cx="3142182" cy="4179286"/>
            <a:chOff x="8032693" y="316523"/>
            <a:chExt cx="4097846" cy="5467827"/>
          </a:xfrm>
        </p:grpSpPr>
        <p:pic>
          <p:nvPicPr>
            <p:cNvPr id="8" name="Picture 2" descr="Draft diagram of the carbon cycle.">
              <a:extLst>
                <a:ext uri="{FF2B5EF4-FFF2-40B4-BE49-F238E27FC236}">
                  <a16:creationId xmlns:a16="http://schemas.microsoft.com/office/drawing/2014/main" id="{CACB7F2D-520B-AC43-A5AD-BB9F275919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37"/>
            <a:stretch/>
          </p:blipFill>
          <p:spPr bwMode="auto">
            <a:xfrm>
              <a:off x="8032693" y="316523"/>
              <a:ext cx="4097846" cy="5467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Donut 8">
              <a:extLst>
                <a:ext uri="{FF2B5EF4-FFF2-40B4-BE49-F238E27FC236}">
                  <a16:creationId xmlns:a16="http://schemas.microsoft.com/office/drawing/2014/main" id="{0C542318-A46A-A249-81DE-CDDF6DAD0CD9}"/>
                </a:ext>
              </a:extLst>
            </p:cNvPr>
            <p:cNvSpPr/>
            <p:nvPr/>
          </p:nvSpPr>
          <p:spPr>
            <a:xfrm>
              <a:off x="8320731" y="316523"/>
              <a:ext cx="1186249" cy="518984"/>
            </a:xfrm>
            <a:prstGeom prst="donut">
              <a:avLst/>
            </a:prstGeom>
            <a:solidFill>
              <a:srgbClr val="00B050">
                <a:alpha val="5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Donut 9">
              <a:extLst>
                <a:ext uri="{FF2B5EF4-FFF2-40B4-BE49-F238E27FC236}">
                  <a16:creationId xmlns:a16="http://schemas.microsoft.com/office/drawing/2014/main" id="{668206F6-900E-8448-ADE6-1D506CAB3104}"/>
                </a:ext>
              </a:extLst>
            </p:cNvPr>
            <p:cNvSpPr/>
            <p:nvPr/>
          </p:nvSpPr>
          <p:spPr>
            <a:xfrm>
              <a:off x="10018806" y="526090"/>
              <a:ext cx="1186249" cy="518984"/>
            </a:xfrm>
            <a:prstGeom prst="donut">
              <a:avLst/>
            </a:prstGeom>
            <a:solidFill>
              <a:schemeClr val="accent4"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Donut 10">
              <a:extLst>
                <a:ext uri="{FF2B5EF4-FFF2-40B4-BE49-F238E27FC236}">
                  <a16:creationId xmlns:a16="http://schemas.microsoft.com/office/drawing/2014/main" id="{84C48DAD-BD6F-4E4E-B3FD-BB7C97B054D2}"/>
                </a:ext>
              </a:extLst>
            </p:cNvPr>
            <p:cNvSpPr/>
            <p:nvPr/>
          </p:nvSpPr>
          <p:spPr>
            <a:xfrm>
              <a:off x="10418176" y="2029903"/>
              <a:ext cx="1186249" cy="518984"/>
            </a:xfrm>
            <a:prstGeom prst="donut">
              <a:avLst/>
            </a:prstGeom>
            <a:solidFill>
              <a:schemeClr val="accent4"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AE01C91-B823-0323-1631-2363AE55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5" y="1211898"/>
            <a:ext cx="8223788" cy="44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42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02B3F3-4C48-BF40-B23D-890FC4F81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88" t="26695"/>
          <a:stretch/>
        </p:blipFill>
        <p:spPr>
          <a:xfrm>
            <a:off x="361243" y="609599"/>
            <a:ext cx="5734757" cy="4026014"/>
          </a:xfrm>
          <a:prstGeom prst="rect">
            <a:avLst/>
          </a:prstGeom>
        </p:spPr>
      </p:pic>
      <p:pic>
        <p:nvPicPr>
          <p:cNvPr id="7" name="Picture 2" descr="Draft diagram of the carbon cycle.">
            <a:extLst>
              <a:ext uri="{FF2B5EF4-FFF2-40B4-BE49-F238E27FC236}">
                <a16:creationId xmlns:a16="http://schemas.microsoft.com/office/drawing/2014/main" id="{61C4C961-6507-334B-9224-D58B8D615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220" y="790648"/>
            <a:ext cx="4961106" cy="330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A739D0-E611-2C6F-F941-16E21A537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98" y="4982635"/>
            <a:ext cx="10818328" cy="6024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170CE4-FFD1-43F6-C6F1-17A90FA28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834" y="5782951"/>
            <a:ext cx="5747456" cy="568802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4121EA6F-6703-1830-E4A2-27925D644680}"/>
              </a:ext>
            </a:extLst>
          </p:cNvPr>
          <p:cNvSpPr/>
          <p:nvPr/>
        </p:nvSpPr>
        <p:spPr>
          <a:xfrm>
            <a:off x="587022" y="4809067"/>
            <a:ext cx="11446934" cy="1840089"/>
          </a:xfrm>
          <a:prstGeom prst="frame">
            <a:avLst>
              <a:gd name="adj1" fmla="val 42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2806B32D-D4CB-7093-4B52-B102CA29268F}"/>
              </a:ext>
            </a:extLst>
          </p:cNvPr>
          <p:cNvSpPr/>
          <p:nvPr/>
        </p:nvSpPr>
        <p:spPr>
          <a:xfrm>
            <a:off x="584099" y="598713"/>
            <a:ext cx="5620758" cy="4001583"/>
          </a:xfrm>
          <a:prstGeom prst="frame">
            <a:avLst>
              <a:gd name="adj1" fmla="val 1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7EEE9-D07C-ED5A-B2B7-DB0740D44DBC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6c – Cambio1.0</a:t>
            </a:r>
          </a:p>
        </p:txBody>
      </p:sp>
    </p:spTree>
    <p:extLst>
      <p:ext uri="{BB962C8B-B14F-4D97-AF65-F5344CB8AC3E}">
        <p14:creationId xmlns:p14="http://schemas.microsoft.com/office/powerpoint/2010/main" val="1430210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77D57-3A78-A54F-BAE7-8DF853AA552B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6c – Cambio1.0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44253-84E9-851F-688F-DA6EBB058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08"/>
          <a:stretch/>
        </p:blipFill>
        <p:spPr>
          <a:xfrm>
            <a:off x="163191" y="1045967"/>
            <a:ext cx="9654644" cy="2295543"/>
          </a:xfrm>
          <a:prstGeom prst="rect">
            <a:avLst/>
          </a:prstGeom>
        </p:spPr>
      </p:pic>
      <p:pic>
        <p:nvPicPr>
          <p:cNvPr id="4" name="Picture 2" descr="Draft diagram of the carbon cycle.">
            <a:extLst>
              <a:ext uri="{FF2B5EF4-FFF2-40B4-BE49-F238E27FC236}">
                <a16:creationId xmlns:a16="http://schemas.microsoft.com/office/drawing/2014/main" id="{6EA90467-4209-24AB-1B46-E257A950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308" y="3341510"/>
            <a:ext cx="4961106" cy="330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173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77D57-3A78-A54F-BAE7-8DF853AA552B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6c – Cambio1.0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C02D41-D010-106D-680E-ECE3A26ED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51022"/>
            <a:ext cx="7772400" cy="557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39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77D57-3A78-A54F-BAE7-8DF853AA552B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5a – Scheduled flows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9E915-AA08-674C-7707-28E91EEC5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463" y="660865"/>
            <a:ext cx="2638510" cy="2003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FD5E4-3297-E82A-9B66-7F4150000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01699"/>
            <a:ext cx="6190897" cy="4054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08717D-5123-345D-DBF0-713D7582B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622" y="2805754"/>
            <a:ext cx="2622669" cy="1919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29EBAD-8972-245C-7103-8D63F9537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911" y="4814659"/>
            <a:ext cx="2605380" cy="203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57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777D57-3A78-A54F-BAE7-8DF853AA552B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5b – Cumulative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F6976-F757-DA4B-A3F9-841F56C7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920" y="1643975"/>
            <a:ext cx="3845256" cy="28137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35A1B9-F22C-8C29-C253-B36B0EB76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" y="609210"/>
            <a:ext cx="7940675" cy="563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71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293</Words>
  <Application>Microsoft Macintosh PowerPoint</Application>
  <PresentationFormat>Widescreen</PresentationFormat>
  <Paragraphs>48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Our CO2 legacy</vt:lpstr>
      <vt:lpstr>Our CO2 legacy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21</cp:revision>
  <dcterms:created xsi:type="dcterms:W3CDTF">2021-10-08T17:09:12Z</dcterms:created>
  <dcterms:modified xsi:type="dcterms:W3CDTF">2022-10-07T17:54:05Z</dcterms:modified>
</cp:coreProperties>
</file>